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0"/>
  </p:notesMasterIdLst>
  <p:sldIdLst>
    <p:sldId id="256" r:id="rId2"/>
    <p:sldId id="286" r:id="rId3"/>
    <p:sldId id="310" r:id="rId4"/>
    <p:sldId id="311" r:id="rId5"/>
    <p:sldId id="312" r:id="rId6"/>
    <p:sldId id="290" r:id="rId7"/>
    <p:sldId id="289" r:id="rId8"/>
    <p:sldId id="313" r:id="rId9"/>
    <p:sldId id="314" r:id="rId10"/>
    <p:sldId id="293" r:id="rId11"/>
    <p:sldId id="294" r:id="rId12"/>
    <p:sldId id="295" r:id="rId13"/>
    <p:sldId id="296" r:id="rId14"/>
    <p:sldId id="297" r:id="rId15"/>
    <p:sldId id="304" r:id="rId16"/>
    <p:sldId id="315" r:id="rId17"/>
    <p:sldId id="309" r:id="rId18"/>
    <p:sldId id="28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F0193E-C22B-A6A8-FC04-125364CCDBB7}" v="30" dt="2024-12-02T20:22:12.822"/>
    <p1510:client id="{FE0CFFC1-2995-424E-BD16-AA2D23537001}" v="110" dt="2024-12-02T20:30:50.0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75C522-3375-4BEE-AFDD-67DF64247A63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1178F-640B-45BA-B3CA-610ACF79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24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8FC805-7635-41C5-98EA-08AAF6D3778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83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580765E-9E46-F923-4537-881F829F0E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</a:blip>
          <a:srcRect b="19027"/>
          <a:stretch/>
        </p:blipFill>
        <p:spPr>
          <a:xfrm>
            <a:off x="4902150" y="-674203"/>
            <a:ext cx="7694778" cy="83541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649688-59E7-1703-6239-C6E17422C4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9481" y="3697149"/>
            <a:ext cx="7604864" cy="1380539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E2DF3-20B9-5FE4-78BC-2A84C112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9796" y="5412912"/>
            <a:ext cx="3342354" cy="146451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ckwell" panose="020606030202050204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587E38-3EC4-A044-D625-EEAF1E6EC0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5061" y="1197215"/>
            <a:ext cx="5899299" cy="19814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3E1F77-3976-FC07-D6FA-5715ADAF14E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63982" y="3502855"/>
            <a:ext cx="5932940" cy="70057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758EA4-EA94-F72F-4C37-A2D336BDE9F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54906" y="5412912"/>
            <a:ext cx="651267" cy="65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763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4430F-5A5E-5D4B-4BC7-884289535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41715" cy="1325563"/>
          </a:xfrm>
          <a:solidFill>
            <a:srgbClr val="005138"/>
          </a:solidFill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2327C-9D0F-B15E-C5AE-0B4402F1F54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1166" y="1952234"/>
            <a:ext cx="10515600" cy="435133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 b="1">
                <a:solidFill>
                  <a:srgbClr val="3C7C64"/>
                </a:solidFill>
                <a:latin typeface="Rockwell" panose="02060603020205020403" pitchFamily="18" charset="0"/>
              </a:defRPr>
            </a:lvl1pPr>
            <a:lvl2pPr marL="685800" indent="-228600">
              <a:buFont typeface="Wingdings" panose="05000000000000000000" pitchFamily="2" charset="2"/>
              <a:buChar char="q"/>
              <a:defRPr>
                <a:solidFill>
                  <a:srgbClr val="EEBC1D"/>
                </a:solidFill>
              </a:defRPr>
            </a:lvl2pPr>
            <a:lvl3pPr>
              <a:defRPr b="1">
                <a:latin typeface="Candara" panose="020E0502030303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Ø"/>
              <a:defRPr/>
            </a:lvl4pPr>
            <a:lvl5pPr>
              <a:defRPr b="1"/>
            </a:lvl5pPr>
          </a:lstStyle>
          <a:p>
            <a:pPr lvl="0"/>
            <a:r>
              <a:rPr lang="en-US"/>
              <a:t> Click to edit Master text styles</a:t>
            </a:r>
          </a:p>
          <a:p>
            <a:pPr lvl="1"/>
            <a:r>
              <a:rPr lang="en-US"/>
              <a:t> 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56B8F-F397-B870-64C7-260815F62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10633041" y="4847310"/>
            <a:ext cx="2506123" cy="406400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05138"/>
                </a:solidFill>
              </a:rPr>
              <a:t>GEORGE MASON UNIVERSITY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411118-9009-4F9A-B37E-5CA8BFFDEA26}"/>
              </a:ext>
            </a:extLst>
          </p:cNvPr>
          <p:cNvSpPr txBox="1"/>
          <p:nvPr userDrawn="1"/>
        </p:nvSpPr>
        <p:spPr>
          <a:xfrm>
            <a:off x="2615901" y="6512014"/>
            <a:ext cx="69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0">
                <a:solidFill>
                  <a:srgbClr val="005138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Securing IoT-Based Smart Healthcare Systems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09DF3-14E3-4496-9680-78B0BF1904F7}"/>
              </a:ext>
            </a:extLst>
          </p:cNvPr>
          <p:cNvSpPr txBox="1"/>
          <p:nvPr userDrawn="1"/>
        </p:nvSpPr>
        <p:spPr>
          <a:xfrm>
            <a:off x="739539" y="6512956"/>
            <a:ext cx="1876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0">
                <a:solidFill>
                  <a:srgbClr val="005138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Md Rashedur Rahman</a:t>
            </a:r>
          </a:p>
        </p:txBody>
      </p:sp>
      <p:pic>
        <p:nvPicPr>
          <p:cNvPr id="9" name="Picture 8" descr="A logo of a university&#10;&#10;Description automatically generated">
            <a:extLst>
              <a:ext uri="{FF2B5EF4-FFF2-40B4-BE49-F238E27FC236}">
                <a16:creationId xmlns:a16="http://schemas.microsoft.com/office/drawing/2014/main" id="{627CBED5-8817-402D-B340-3DB0F4056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8674" r="4999" b="27818"/>
          <a:stretch/>
        </p:blipFill>
        <p:spPr>
          <a:xfrm>
            <a:off x="10196369" y="180029"/>
            <a:ext cx="1995631" cy="47752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B4960-F59B-CF95-3858-F7F56D501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82902" y="6492876"/>
            <a:ext cx="509097" cy="390988"/>
          </a:xfrm>
          <a:noFill/>
        </p:spPr>
        <p:txBody>
          <a:bodyPr/>
          <a:lstStyle>
            <a:lvl1pPr>
              <a:defRPr b="1">
                <a:solidFill>
                  <a:srgbClr val="005138"/>
                </a:solidFill>
              </a:defRPr>
            </a:lvl1pPr>
          </a:lstStyle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37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F95F78E-F4A5-005F-D143-98D0ABF950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097" t="73191" r="26779"/>
          <a:stretch/>
        </p:blipFill>
        <p:spPr>
          <a:xfrm>
            <a:off x="5956300" y="-2875"/>
            <a:ext cx="2400300" cy="7573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2F6515-D6D6-585C-70C8-97944CAA70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0100" t="-3420" r="27678" b="5864"/>
          <a:stretch/>
        </p:blipFill>
        <p:spPr>
          <a:xfrm>
            <a:off x="11019637" y="5562599"/>
            <a:ext cx="1172363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34430F-5A5E-5D4B-4BC7-884289535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0" y="890886"/>
            <a:ext cx="46863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2327C-9D0F-B15E-C5AE-0B4402F1F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6311900" cy="685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56B8F-F397-B870-64C7-260815F62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32600" y="6356350"/>
            <a:ext cx="41148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5138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GEORGE MASON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B4960-F59B-CF95-3858-F7F56D501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7400" y="6356350"/>
            <a:ext cx="4064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4FE883-4AC6-394B-8129-6E4BB686DB2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138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5138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07B2B8-372A-822A-3B45-E45E06B6D59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39000" y="2489201"/>
            <a:ext cx="4686300" cy="3505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1936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tatue of a person holding an object&#10;&#10;Description automatically generated with medium confidence">
            <a:extLst>
              <a:ext uri="{FF2B5EF4-FFF2-40B4-BE49-F238E27FC236}">
                <a16:creationId xmlns:a16="http://schemas.microsoft.com/office/drawing/2014/main" id="{E273ADD4-81AD-2223-24AC-CF0699B266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9"/>
          <a:stretch/>
        </p:blipFill>
        <p:spPr>
          <a:xfrm>
            <a:off x="0" y="7092"/>
            <a:ext cx="12192000" cy="6843816"/>
          </a:xfrm>
          <a:prstGeom prst="rect">
            <a:avLst/>
          </a:prstGeom>
        </p:spPr>
      </p:pic>
      <p:sp>
        <p:nvSpPr>
          <p:cNvPr id="12" name="図形">
            <a:extLst>
              <a:ext uri="{FF2B5EF4-FFF2-40B4-BE49-F238E27FC236}">
                <a16:creationId xmlns:a16="http://schemas.microsoft.com/office/drawing/2014/main" id="{490646E7-7C24-484F-BB29-52865F85F3C8}"/>
              </a:ext>
            </a:extLst>
          </p:cNvPr>
          <p:cNvSpPr/>
          <p:nvPr userDrawn="1"/>
        </p:nvSpPr>
        <p:spPr>
          <a:xfrm>
            <a:off x="2886438" y="-1220"/>
            <a:ext cx="6402342" cy="68521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39" y="0"/>
                </a:moveTo>
                <a:lnTo>
                  <a:pt x="0" y="21600"/>
                </a:lnTo>
                <a:lnTo>
                  <a:pt x="16961" y="21600"/>
                </a:lnTo>
                <a:lnTo>
                  <a:pt x="21600" y="0"/>
                </a:lnTo>
                <a:lnTo>
                  <a:pt x="4639" y="0"/>
                </a:lnTo>
                <a:close/>
              </a:path>
            </a:pathLst>
          </a:custGeom>
          <a:solidFill>
            <a:srgbClr val="006633">
              <a:alpha val="4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454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15" name="THANK YOU！">
            <a:extLst>
              <a:ext uri="{FF2B5EF4-FFF2-40B4-BE49-F238E27FC236}">
                <a16:creationId xmlns:a16="http://schemas.microsoft.com/office/drawing/2014/main" id="{517464E8-35D3-4203-B0BD-14A40E933AB6}"/>
              </a:ext>
            </a:extLst>
          </p:cNvPr>
          <p:cNvSpPr txBox="1"/>
          <p:nvPr userDrawn="1"/>
        </p:nvSpPr>
        <p:spPr>
          <a:xfrm>
            <a:off x="4112875" y="746091"/>
            <a:ext cx="5424374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500">
                <a:solidFill>
                  <a:srgbClr val="FFFFFF"/>
                </a:solidFill>
              </a:defRPr>
            </a:lvl1pPr>
          </a:lstStyle>
          <a:p>
            <a:r>
              <a:rPr sz="6600" b="1">
                <a:latin typeface="Candara" panose="020E0502030303020204" pitchFamily="34" charset="0"/>
              </a:rPr>
              <a:t>THANK YOU</a:t>
            </a:r>
            <a:r>
              <a:rPr lang="en-US" sz="6600" b="1">
                <a:latin typeface="Candara" panose="020E0502030303020204" pitchFamily="34" charset="0"/>
              </a:rPr>
              <a:t>!</a:t>
            </a:r>
            <a:endParaRPr sz="6600" b="1">
              <a:latin typeface="Candara" panose="020E0502030303020204" pitchFamily="34" charset="0"/>
            </a:endParaRPr>
          </a:p>
        </p:txBody>
      </p:sp>
      <p:sp>
        <p:nvSpPr>
          <p:cNvPr id="16" name="Q&amp;A">
            <a:extLst>
              <a:ext uri="{FF2B5EF4-FFF2-40B4-BE49-F238E27FC236}">
                <a16:creationId xmlns:a16="http://schemas.microsoft.com/office/drawing/2014/main" id="{37F4B7E0-4008-4C57-A387-F84DE6EF0CB0}"/>
              </a:ext>
            </a:extLst>
          </p:cNvPr>
          <p:cNvSpPr txBox="1"/>
          <p:nvPr userDrawn="1"/>
        </p:nvSpPr>
        <p:spPr>
          <a:xfrm>
            <a:off x="4436772" y="1815771"/>
            <a:ext cx="340646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6500">
                <a:solidFill>
                  <a:srgbClr val="FFFFFF"/>
                </a:solidFill>
              </a:defRPr>
            </a:lvl1pPr>
          </a:lstStyle>
          <a:p>
            <a:r>
              <a:rPr sz="3600" b="1">
                <a:latin typeface="Candara" panose="020E0502030303020204" pitchFamily="34" charset="0"/>
              </a:rPr>
              <a:t>Q&amp;A</a:t>
            </a:r>
            <a:r>
              <a:rPr lang="en-US" sz="3600" b="1">
                <a:latin typeface="Candara" panose="020E0502030303020204" pitchFamily="34" charset="0"/>
              </a:rPr>
              <a:t> and Demo</a:t>
            </a:r>
            <a:endParaRPr sz="3600" b="1">
              <a:latin typeface="Candara" panose="020E0502030303020204" pitchFamily="34" charset="0"/>
            </a:endParaRPr>
          </a:p>
        </p:txBody>
      </p:sp>
      <p:sp>
        <p:nvSpPr>
          <p:cNvPr id="13" name="線">
            <a:extLst>
              <a:ext uri="{FF2B5EF4-FFF2-40B4-BE49-F238E27FC236}">
                <a16:creationId xmlns:a16="http://schemas.microsoft.com/office/drawing/2014/main" id="{B6F05056-4F3E-45FE-83FC-DB5CD7E5B90D}"/>
              </a:ext>
            </a:extLst>
          </p:cNvPr>
          <p:cNvSpPr/>
          <p:nvPr userDrawn="1"/>
        </p:nvSpPr>
        <p:spPr>
          <a:xfrm flipV="1">
            <a:off x="2536264" y="7092"/>
            <a:ext cx="1360521" cy="6850907"/>
          </a:xfrm>
          <a:prstGeom prst="line">
            <a:avLst/>
          </a:prstGeom>
          <a:ln w="28575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endParaRPr sz="3594"/>
          </a:p>
        </p:txBody>
      </p:sp>
      <p:sp>
        <p:nvSpPr>
          <p:cNvPr id="14" name="線">
            <a:extLst>
              <a:ext uri="{FF2B5EF4-FFF2-40B4-BE49-F238E27FC236}">
                <a16:creationId xmlns:a16="http://schemas.microsoft.com/office/drawing/2014/main" id="{FA0702E4-59D5-44E6-9460-6AB6FCA2DDCD}"/>
              </a:ext>
            </a:extLst>
          </p:cNvPr>
          <p:cNvSpPr/>
          <p:nvPr userDrawn="1"/>
        </p:nvSpPr>
        <p:spPr>
          <a:xfrm flipV="1">
            <a:off x="8249841" y="7092"/>
            <a:ext cx="1360521" cy="6850908"/>
          </a:xfrm>
          <a:prstGeom prst="line">
            <a:avLst/>
          </a:prstGeom>
          <a:ln w="28575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endParaRPr sz="3594"/>
          </a:p>
        </p:txBody>
      </p:sp>
      <p:pic>
        <p:nvPicPr>
          <p:cNvPr id="2" name="Picture 1" descr="A close-up of a logo&#10;&#10;Description automatically generated">
            <a:extLst>
              <a:ext uri="{FF2B5EF4-FFF2-40B4-BE49-F238E27FC236}">
                <a16:creationId xmlns:a16="http://schemas.microsoft.com/office/drawing/2014/main" id="{B40D7714-895D-FA3B-427E-DFC3B2B2BB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17" t="10272" r="10818" b="10733"/>
          <a:stretch/>
        </p:blipFill>
        <p:spPr>
          <a:xfrm>
            <a:off x="11528062" y="7092"/>
            <a:ext cx="663938" cy="817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926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3DD871-3B5C-C6B1-86B7-BAD5C9E02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15E8F-94C3-DEA7-72D7-43D974A55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3BC0-FF84-DF07-2D03-812433C8C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04D14-8F6B-6828-E58B-9590E68C8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GEORGE MASON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5504E-6E70-6ECE-79C3-BCDDE83ED4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77711" y="6356350"/>
            <a:ext cx="587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4FE883-4AC6-394B-8129-6E4BB686DB2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8254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1319.virtualclassroom.org/health.html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ontiersin.org/articles/10.3389/fphys.2020.00635/full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4C766-37CA-4019-892A-752673E13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9480" y="3697149"/>
            <a:ext cx="9006693" cy="1380539"/>
          </a:xfrm>
        </p:spPr>
        <p:txBody>
          <a:bodyPr>
            <a:normAutofit/>
          </a:bodyPr>
          <a:lstStyle/>
          <a:p>
            <a:r>
              <a:rPr lang="en-US"/>
              <a:t>Data Security of IoT-based smart health care</a:t>
            </a:r>
            <a:endParaRPr lang="en-US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AD5778-AF32-4BF8-A3D4-045748399D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b="1"/>
              <a:t>Presented By:</a:t>
            </a:r>
            <a:br>
              <a:rPr lang="en-US"/>
            </a:br>
            <a:r>
              <a:rPr lang="en-US" err="1"/>
              <a:t>Divyansh</a:t>
            </a:r>
            <a:r>
              <a:rPr lang="en-US"/>
              <a:t> Nigam</a:t>
            </a:r>
            <a:br>
              <a:rPr lang="en-US"/>
            </a:br>
            <a:r>
              <a:rPr lang="en-US"/>
              <a:t>Md Rashedur Rahman</a:t>
            </a:r>
            <a:br>
              <a:rPr lang="en-US"/>
            </a:br>
            <a:r>
              <a:rPr lang="en-US"/>
              <a:t>Graduate student, GMU</a:t>
            </a:r>
          </a:p>
        </p:txBody>
      </p:sp>
    </p:spTree>
    <p:extLst>
      <p:ext uri="{BB962C8B-B14F-4D97-AF65-F5344CB8AC3E}">
        <p14:creationId xmlns:p14="http://schemas.microsoft.com/office/powerpoint/2010/main" val="211047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FDB16-A2C8-4C39-8034-EFA0B26F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Implementation-</a:t>
            </a:r>
            <a:r>
              <a:rPr lang="en-IN"/>
              <a:t> </a:t>
            </a:r>
            <a:r>
              <a:rPr lang="en-IN" err="1"/>
              <a:t>HiveMQ</a:t>
            </a:r>
            <a:r>
              <a:rPr lang="en-IN"/>
              <a:t> Cloud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39EAF-82FE-46FD-A891-49EBF42B4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6" y="1952234"/>
            <a:ext cx="6829267" cy="4351338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 What is HiveMQ Cloud?</a:t>
            </a:r>
          </a:p>
          <a:p>
            <a:pPr lvl="1"/>
            <a:r>
              <a:rPr lang="en-US"/>
              <a:t> </a:t>
            </a:r>
            <a:r>
              <a:rPr lang="en-US" b="1"/>
              <a:t>Managed MQTT broker </a:t>
            </a:r>
          </a:p>
          <a:p>
            <a:pPr lvl="2"/>
            <a:r>
              <a:rPr lang="en-US"/>
              <a:t>Designed for real-time data transmission.</a:t>
            </a:r>
          </a:p>
          <a:p>
            <a:pPr lvl="1"/>
            <a:r>
              <a:rPr lang="en-US"/>
              <a:t> </a:t>
            </a:r>
            <a:r>
              <a:rPr lang="en-US" b="1"/>
              <a:t>Key role</a:t>
            </a:r>
            <a:r>
              <a:rPr lang="en-US"/>
              <a:t>: </a:t>
            </a:r>
          </a:p>
          <a:p>
            <a:pPr lvl="2"/>
            <a:r>
              <a:rPr lang="en-US"/>
              <a:t>Acts as a secure intermediary between the VM and applications </a:t>
            </a:r>
          </a:p>
          <a:p>
            <a:pPr lvl="2"/>
            <a:r>
              <a:rPr lang="en-US"/>
              <a:t>Consuming the healthcare data, exclusively opened for SSH.</a:t>
            </a:r>
          </a:p>
          <a:p>
            <a:r>
              <a:rPr lang="en-US"/>
              <a:t> Features for VM Integration:</a:t>
            </a:r>
          </a:p>
          <a:p>
            <a:pPr lvl="1"/>
            <a:r>
              <a:rPr lang="en-US"/>
              <a:t> </a:t>
            </a:r>
            <a:r>
              <a:rPr lang="en-US" b="1"/>
              <a:t>Secure Communication</a:t>
            </a:r>
            <a:r>
              <a:rPr lang="en-US"/>
              <a:t>: </a:t>
            </a:r>
          </a:p>
          <a:p>
            <a:pPr lvl="2"/>
            <a:r>
              <a:rPr lang="en-US"/>
              <a:t>Supports TLS encryption on port 8883.</a:t>
            </a:r>
          </a:p>
          <a:p>
            <a:pPr lvl="1"/>
            <a:r>
              <a:rPr lang="en-US"/>
              <a:t> </a:t>
            </a:r>
            <a:r>
              <a:rPr lang="en-US" b="1"/>
              <a:t>Topic-Based Messaging: </a:t>
            </a:r>
          </a:p>
          <a:p>
            <a:pPr lvl="2"/>
            <a:r>
              <a:rPr lang="en-US"/>
              <a:t>Enables organized communication</a:t>
            </a:r>
          </a:p>
          <a:p>
            <a:pPr lvl="1"/>
            <a:r>
              <a:rPr lang="en-US"/>
              <a:t> </a:t>
            </a:r>
            <a:r>
              <a:rPr lang="en-US" b="1"/>
              <a:t>Scalability: </a:t>
            </a:r>
          </a:p>
          <a:p>
            <a:pPr lvl="2"/>
            <a:r>
              <a:rPr lang="en-US"/>
              <a:t>Handles multiple concurrent MQTT clients.</a:t>
            </a:r>
          </a:p>
          <a:p>
            <a:pPr lvl="1"/>
            <a:r>
              <a:rPr lang="en-US"/>
              <a:t> </a:t>
            </a:r>
            <a:r>
              <a:rPr lang="en-US" b="1"/>
              <a:t>Global Availability:</a:t>
            </a:r>
            <a:r>
              <a:rPr lang="en-US"/>
              <a:t> </a:t>
            </a:r>
          </a:p>
          <a:p>
            <a:pPr lvl="2"/>
            <a:r>
              <a:rPr lang="en-US"/>
              <a:t>Low latency for seamless real-time data flow.</a:t>
            </a:r>
          </a:p>
          <a:p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DB87837-8491-4248-AC0F-AA51992FE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490" y="3429000"/>
            <a:ext cx="4643534" cy="16908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95321-BA65-4173-A61B-CD9F221EE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653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F2832-9B37-4EFF-8A85-A8DB6FA33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Implementation-</a:t>
            </a:r>
            <a:r>
              <a:rPr lang="en-IN"/>
              <a:t> </a:t>
            </a:r>
            <a:r>
              <a:rPr lang="en-IN" err="1"/>
              <a:t>HiveMQ</a:t>
            </a:r>
            <a:r>
              <a:rPr lang="en-IN"/>
              <a:t> Cloud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34890-30CF-41F0-BF5B-22C8ABD36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6" y="1952234"/>
            <a:ext cx="6213446" cy="4351338"/>
          </a:xfrm>
        </p:spPr>
        <p:txBody>
          <a:bodyPr/>
          <a:lstStyle/>
          <a:p>
            <a:r>
              <a:rPr lang="en-US"/>
              <a:t>Security Integration:</a:t>
            </a:r>
          </a:p>
          <a:p>
            <a:pPr lvl="1"/>
            <a:r>
              <a:rPr lang="en-US" b="1"/>
              <a:t> Credentials-based authentication </a:t>
            </a:r>
          </a:p>
          <a:p>
            <a:pPr lvl="2"/>
            <a:r>
              <a:rPr lang="en-US"/>
              <a:t>username/password</a:t>
            </a:r>
          </a:p>
          <a:p>
            <a:pPr lvl="1"/>
            <a:r>
              <a:rPr lang="en-US" b="1"/>
              <a:t> End-to-end encryption</a:t>
            </a:r>
          </a:p>
          <a:p>
            <a:pPr lvl="2"/>
            <a:r>
              <a:rPr lang="en-US"/>
              <a:t>Ensures data integrity and confidentiality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A2A9C1D1-C4CB-4F69-AFB5-AF913C8DA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612" y="2463581"/>
            <a:ext cx="5038961" cy="19308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EFCDD2-5A10-453E-BBF2-8A8EEF4AA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579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D2B21-9EC9-4A1D-85A1-5479D1D6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Implementation- 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D3591-B818-4087-A4A6-3CB095F89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6" y="1952234"/>
            <a:ext cx="5942858" cy="4351338"/>
          </a:xfrm>
        </p:spPr>
        <p:txBody>
          <a:bodyPr>
            <a:normAutofit lnSpcReduction="10000"/>
          </a:bodyPr>
          <a:lstStyle/>
          <a:p>
            <a:r>
              <a:rPr lang="en-US"/>
              <a:t> Parameters Generated:</a:t>
            </a:r>
          </a:p>
          <a:p>
            <a:pPr lvl="1"/>
            <a:r>
              <a:rPr lang="en-US"/>
              <a:t> </a:t>
            </a:r>
            <a:r>
              <a:rPr lang="en-US" b="1"/>
              <a:t>Heart Rate (bpm) </a:t>
            </a:r>
          </a:p>
          <a:p>
            <a:pPr lvl="2"/>
            <a:r>
              <a:rPr lang="en-US"/>
              <a:t>Indicates cardiac activity and detects irregularities.</a:t>
            </a:r>
          </a:p>
          <a:p>
            <a:pPr lvl="1"/>
            <a:r>
              <a:rPr lang="en-US"/>
              <a:t> </a:t>
            </a:r>
            <a:r>
              <a:rPr lang="en-US" b="1"/>
              <a:t>Blood Pressure (mmHg) </a:t>
            </a:r>
          </a:p>
          <a:p>
            <a:pPr lvl="2"/>
            <a:r>
              <a:rPr lang="en-US"/>
              <a:t>Tracks systolic and diastolic health.</a:t>
            </a:r>
          </a:p>
          <a:p>
            <a:pPr lvl="1"/>
            <a:r>
              <a:rPr lang="en-US"/>
              <a:t> </a:t>
            </a:r>
            <a:r>
              <a:rPr lang="en-US" b="1"/>
              <a:t>Body Temperature (°C)</a:t>
            </a:r>
          </a:p>
          <a:p>
            <a:pPr lvl="2"/>
            <a:r>
              <a:rPr lang="en-US"/>
              <a:t>Monitors thermal regulation.</a:t>
            </a:r>
          </a:p>
          <a:p>
            <a:pPr lvl="1"/>
            <a:r>
              <a:rPr lang="en-US"/>
              <a:t> </a:t>
            </a:r>
            <a:r>
              <a:rPr lang="en-US" b="1"/>
              <a:t>Oxygen Saturation (%)</a:t>
            </a:r>
          </a:p>
          <a:p>
            <a:pPr lvl="2"/>
            <a:r>
              <a:rPr lang="en-US"/>
              <a:t>Measures blood oxygenation levels.</a:t>
            </a:r>
            <a:endParaRPr lang="en-US" b="1"/>
          </a:p>
          <a:p>
            <a:pPr lvl="1"/>
            <a:r>
              <a:rPr lang="en-US" b="1"/>
              <a:t> Latitude and Longitude </a:t>
            </a:r>
          </a:p>
          <a:p>
            <a:pPr lvl="2"/>
            <a:r>
              <a:rPr lang="en-US"/>
              <a:t>Track the location of the patient.</a:t>
            </a:r>
            <a:endParaRPr lang="en-US" b="1"/>
          </a:p>
          <a:p>
            <a:pPr marL="914400" lvl="2" indent="0">
              <a:buNone/>
            </a:pPr>
            <a:endParaRPr lang="en-US"/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B4BAF-8277-4A9A-8A1E-A5301A888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B3CE3B-FF5A-4897-6CBA-9C336FFF5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3321" y="1952234"/>
            <a:ext cx="5633136" cy="425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996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A586A-ECED-4A4E-ADD1-1F1A5F6EF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Implementation- 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F164B-35E5-4A1F-AEEE-FDFCEDD4A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6" y="1952234"/>
            <a:ext cx="9248749" cy="4351338"/>
          </a:xfrm>
        </p:spPr>
        <p:txBody>
          <a:bodyPr>
            <a:normAutofit lnSpcReduction="10000"/>
          </a:bodyPr>
          <a:lstStyle/>
          <a:p>
            <a:r>
              <a:rPr lang="en-US"/>
              <a:t>Code Highlights:</a:t>
            </a:r>
          </a:p>
          <a:p>
            <a:pPr lvl="1"/>
            <a:r>
              <a:rPr lang="en-US"/>
              <a:t> Simulation Logic: </a:t>
            </a:r>
          </a:p>
          <a:p>
            <a:pPr lvl="2"/>
            <a:r>
              <a:rPr lang="en-US"/>
              <a:t>Class HealthyPerson, PersonWithHearthIssue and Alzheimer’s_patient </a:t>
            </a:r>
          </a:p>
          <a:p>
            <a:pPr lvl="2"/>
            <a:r>
              <a:rPr lang="en-US"/>
              <a:t>Simulate normal and abnormal health conditions</a:t>
            </a:r>
          </a:p>
          <a:p>
            <a:pPr lvl="2"/>
            <a:r>
              <a:rPr lang="en-US"/>
              <a:t>Data generated every 20 seconds for multiple individuals</a:t>
            </a:r>
          </a:p>
          <a:p>
            <a:pPr lvl="1"/>
            <a:r>
              <a:rPr lang="en-US"/>
              <a:t> JSON Formatting: </a:t>
            </a:r>
          </a:p>
          <a:p>
            <a:pPr lvl="2"/>
            <a:r>
              <a:rPr lang="en-US"/>
              <a:t>Structured for compatibility and parsing in healthcare applications.</a:t>
            </a:r>
          </a:p>
          <a:p>
            <a:r>
              <a:rPr lang="en-US"/>
              <a:t>Code Security:</a:t>
            </a:r>
          </a:p>
          <a:p>
            <a:pPr lvl="1"/>
            <a:r>
              <a:rPr lang="en-US"/>
              <a:t> Credentials Storage </a:t>
            </a:r>
          </a:p>
          <a:p>
            <a:pPr lvl="2"/>
            <a:r>
              <a:rPr lang="en-US"/>
              <a:t>Sensitive details centralized in mqtt_config.py.</a:t>
            </a:r>
          </a:p>
          <a:p>
            <a:pPr lvl="1"/>
            <a:r>
              <a:rPr lang="en-US"/>
              <a:t>TLS Integration </a:t>
            </a:r>
          </a:p>
          <a:p>
            <a:pPr lvl="2"/>
            <a:r>
              <a:rPr lang="en-US"/>
              <a:t>Secures MQTT connections during data publishing.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D47EF-1B24-4CAD-A9DC-07A4066C8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40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E090B-CE6F-47CF-96BB-4073EFB9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Implementation-Network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19AE7-944A-4CEE-A4CD-B5756A34F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6" y="1952234"/>
            <a:ext cx="6521356" cy="4351338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 Transmission Workflow:</a:t>
            </a:r>
          </a:p>
          <a:p>
            <a:pPr lvl="1"/>
            <a:r>
              <a:rPr lang="en-US">
                <a:latin typeface="Candara" panose="020E0502030303020204" pitchFamily="34" charset="0"/>
              </a:rPr>
              <a:t> </a:t>
            </a:r>
            <a:r>
              <a:rPr lang="en-US" b="1"/>
              <a:t>VM acts a MQTT Client</a:t>
            </a:r>
          </a:p>
          <a:p>
            <a:pPr lvl="1"/>
            <a:r>
              <a:rPr lang="en-US" b="1"/>
              <a:t> Data is published on specific topic</a:t>
            </a:r>
          </a:p>
          <a:p>
            <a:pPr lvl="1"/>
            <a:r>
              <a:rPr lang="en-US" b="1"/>
              <a:t> Cloud as intermediary</a:t>
            </a:r>
          </a:p>
          <a:p>
            <a:pPr lvl="2"/>
            <a:r>
              <a:rPr lang="en-US"/>
              <a:t>Data available for real-time analysis or visualization</a:t>
            </a:r>
          </a:p>
          <a:p>
            <a:r>
              <a:rPr lang="en-US">
                <a:latin typeface="Candara" panose="020E0502030303020204" pitchFamily="34" charset="0"/>
              </a:rPr>
              <a:t> </a:t>
            </a:r>
            <a:r>
              <a:rPr lang="en-US"/>
              <a:t>Security Measures in Transmission:</a:t>
            </a:r>
          </a:p>
          <a:p>
            <a:pPr lvl="1"/>
            <a:r>
              <a:rPr lang="en-US">
                <a:latin typeface="Candara" panose="020E0502030303020204" pitchFamily="34" charset="0"/>
              </a:rPr>
              <a:t> </a:t>
            </a:r>
            <a:r>
              <a:rPr lang="en-US" b="1"/>
              <a:t>TLS Encryption</a:t>
            </a:r>
          </a:p>
          <a:p>
            <a:pPr lvl="2"/>
            <a:r>
              <a:rPr lang="en-US"/>
              <a:t>Ensures data confidentiality during transmission and Uses </a:t>
            </a:r>
            <a:r>
              <a:rPr lang="en-US" err="1"/>
              <a:t>HiveMQ</a:t>
            </a:r>
            <a:r>
              <a:rPr lang="en-US"/>
              <a:t> Cloud's secure port (8883).​</a:t>
            </a:r>
          </a:p>
          <a:p>
            <a:pPr lvl="1"/>
            <a:r>
              <a:rPr lang="en-US" b="1"/>
              <a:t> Authentication </a:t>
            </a:r>
          </a:p>
          <a:p>
            <a:pPr lvl="2"/>
            <a:r>
              <a:rPr lang="en-US"/>
              <a:t>Username/password verified before the client connects.​</a:t>
            </a:r>
          </a:p>
          <a:p>
            <a:pPr lvl="1"/>
            <a:r>
              <a:rPr lang="en-US" b="1"/>
              <a:t> Persistent Connection</a:t>
            </a:r>
          </a:p>
          <a:p>
            <a:pPr lvl="2"/>
            <a:r>
              <a:rPr lang="en-US"/>
              <a:t>MQTT client maintains a live session for uninterrupted data flow.​</a:t>
            </a:r>
          </a:p>
          <a:p>
            <a:pPr lvl="1"/>
            <a:r>
              <a:rPr lang="en-US" b="1"/>
              <a:t> Topic Access Control </a:t>
            </a:r>
          </a:p>
          <a:p>
            <a:pPr lvl="2"/>
            <a:r>
              <a:rPr lang="en-US"/>
              <a:t>Messages are published to pre-defined, secure topics for better data management.​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FB45F-0256-408A-A347-D19E82D74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10FAB6-876D-9085-DAD6-0CBFD5C3D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635" y="1952235"/>
            <a:ext cx="4676559" cy="40943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7284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7474B-A239-4578-82B9-8A2A75EFC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166" y="317560"/>
            <a:ext cx="9241715" cy="1325563"/>
          </a:xfrm>
        </p:spPr>
        <p:txBody>
          <a:bodyPr/>
          <a:lstStyle/>
          <a:p>
            <a:r>
              <a:rPr lang="en-US"/>
              <a:t>Implementation-Mobile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C70E0-B1D7-4746-BEA8-A27A64E0E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6" y="1952234"/>
            <a:ext cx="6555752" cy="4351338"/>
          </a:xfrm>
        </p:spPr>
        <p:txBody>
          <a:bodyPr/>
          <a:lstStyle/>
          <a:p>
            <a:r>
              <a:rPr lang="en-US"/>
              <a:t> Doctor App</a:t>
            </a:r>
          </a:p>
          <a:p>
            <a:pPr lvl="1"/>
            <a:r>
              <a:rPr lang="en-US" b="1"/>
              <a:t>Monitor each assigned patients</a:t>
            </a:r>
          </a:p>
          <a:p>
            <a:pPr lvl="2"/>
            <a:r>
              <a:rPr lang="en-US"/>
              <a:t>Generate alerts if some abnormal condition occurs</a:t>
            </a:r>
            <a:endParaRPr lang="en-US" b="1"/>
          </a:p>
          <a:p>
            <a:pPr lvl="1"/>
            <a:r>
              <a:rPr lang="en-US" b="1"/>
              <a:t> Access Control</a:t>
            </a:r>
          </a:p>
          <a:p>
            <a:pPr lvl="2"/>
            <a:r>
              <a:rPr lang="en-US"/>
              <a:t>Only assigned patient’s data would be viewed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5B3A58-B286-4EEF-B8EC-6B323A2BB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5" name="Picture 4" descr="A screenshot of a medical alert&#10;&#10;Description automatically generated">
            <a:extLst>
              <a:ext uri="{FF2B5EF4-FFF2-40B4-BE49-F238E27FC236}">
                <a16:creationId xmlns:a16="http://schemas.microsoft.com/office/drawing/2014/main" id="{D36117AA-BB30-0938-5D6C-C804D7E2D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1698" y="2103804"/>
            <a:ext cx="1968989" cy="37738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1BF0530-80F1-FB02-834A-1DDF77844A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736"/>
          <a:stretch/>
        </p:blipFill>
        <p:spPr>
          <a:xfrm>
            <a:off x="7917838" y="2100506"/>
            <a:ext cx="1852238" cy="37738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16623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0EFF3-7E23-FD0B-4018-D0376DE35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Implementation-TLS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8F041-D8BB-3A20-CE3A-C15262AAF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935" y="1952234"/>
            <a:ext cx="519547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Rockwell"/>
              </a:rPr>
              <a:t>Eavesdropping Security</a:t>
            </a:r>
          </a:p>
          <a:p>
            <a:pPr lvl="1"/>
            <a:r>
              <a:rPr lang="en-US">
                <a:latin typeface="Rockwell"/>
              </a:rPr>
              <a:t> TLS</a:t>
            </a:r>
          </a:p>
          <a:p>
            <a:pPr lvl="2"/>
            <a:r>
              <a:rPr lang="en-US">
                <a:latin typeface="Rockwell"/>
              </a:rPr>
              <a:t>Transport Layer security</a:t>
            </a:r>
          </a:p>
          <a:p>
            <a:pPr lvl="1"/>
            <a:r>
              <a:rPr lang="en-US">
                <a:latin typeface="Rockwell"/>
              </a:rPr>
              <a:t> Wireshark demo</a:t>
            </a:r>
          </a:p>
          <a:p>
            <a:pPr lvl="2"/>
            <a:r>
              <a:rPr lang="en-US">
                <a:latin typeface="Rockwell"/>
              </a:rPr>
              <a:t>Data is encrypted in both transmission and </a:t>
            </a:r>
            <a:r>
              <a:rPr lang="en-US" err="1">
                <a:latin typeface="Rockwell"/>
              </a:rPr>
              <a:t>receiption</a:t>
            </a:r>
            <a:r>
              <a:rPr lang="en-US">
                <a:latin typeface="Rockwell"/>
              </a:rPr>
              <a:t>.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D92D2-F5FA-0BA7-1DC9-8A542A359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5138"/>
                </a:solidFill>
              </a:rPr>
              <a:t>GEORGE MASON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7486BC-D0BE-2F51-622B-8EC998F08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D0830AF-5BF1-5DA5-C1D9-B51AD63BC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5592" y="2761517"/>
            <a:ext cx="5527431" cy="209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3517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9A9A5-8236-422E-A201-2B9C596E6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Conclusion-Summary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4A241-6509-4F35-808B-50FE4D5819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 Key Benefits</a:t>
            </a:r>
          </a:p>
          <a:p>
            <a:pPr lvl="1"/>
            <a:r>
              <a:rPr lang="en-US"/>
              <a:t> Security</a:t>
            </a:r>
          </a:p>
          <a:p>
            <a:pPr lvl="2"/>
            <a:r>
              <a:rPr lang="en-US"/>
              <a:t>Robust data protection measure</a:t>
            </a:r>
          </a:p>
          <a:p>
            <a:pPr lvl="1"/>
            <a:r>
              <a:rPr lang="en-US"/>
              <a:t> Scalability</a:t>
            </a:r>
          </a:p>
          <a:p>
            <a:pPr lvl="2"/>
            <a:r>
              <a:rPr lang="en-US"/>
              <a:t>Cloud integration supports scalability and seamless access</a:t>
            </a:r>
          </a:p>
          <a:p>
            <a:pPr lvl="1"/>
            <a:r>
              <a:rPr lang="en-US"/>
              <a:t> Efficiency</a:t>
            </a:r>
          </a:p>
          <a:p>
            <a:pPr lvl="2"/>
            <a:r>
              <a:rPr lang="en-US"/>
              <a:t>Automated alerts, data synchronization </a:t>
            </a:r>
          </a:p>
          <a:p>
            <a:r>
              <a:rPr lang="en-US"/>
              <a:t> Future Works</a:t>
            </a:r>
          </a:p>
          <a:p>
            <a:pPr lvl="1"/>
            <a:r>
              <a:rPr lang="en-US"/>
              <a:t> Introduction of physical devices</a:t>
            </a:r>
          </a:p>
          <a:p>
            <a:pPr lvl="2"/>
            <a:r>
              <a:rPr lang="en-US"/>
              <a:t>Using physical IoT devices to capture data</a:t>
            </a:r>
          </a:p>
          <a:p>
            <a:pPr lvl="1"/>
            <a:r>
              <a:rPr lang="en-US"/>
              <a:t> Experimentation in real environment</a:t>
            </a:r>
          </a:p>
          <a:p>
            <a:pPr lvl="2"/>
            <a:r>
              <a:rPr lang="en-US"/>
              <a:t>In real hospital settings or home environment</a:t>
            </a:r>
          </a:p>
          <a:p>
            <a:pPr lvl="2"/>
            <a:r>
              <a:rPr lang="en-US"/>
              <a:t>Data collected using smartwatch, sensor nodes and so 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40B47-AD55-4CA6-97B5-0F0D1CF82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22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D95A3F-EE68-4C4B-BF64-205989B7EA3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913390" y="6356351"/>
            <a:ext cx="2743200" cy="365125"/>
          </a:xfrm>
        </p:spPr>
        <p:txBody>
          <a:bodyPr/>
          <a:lstStyle/>
          <a:p>
            <a:fld id="{9851CBBC-B275-4B04-A328-5AC361F6584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62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B91EA-E316-42A4-A71F-81E4EF42C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F32A2-6FFB-4AB1-909C-33FBCDB38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 Introduction</a:t>
            </a:r>
          </a:p>
          <a:p>
            <a:r>
              <a:rPr lang="en-US"/>
              <a:t> Proposed Architecture</a:t>
            </a:r>
          </a:p>
          <a:p>
            <a:r>
              <a:rPr lang="en-US"/>
              <a:t> Future Work</a:t>
            </a:r>
          </a:p>
          <a:p>
            <a:r>
              <a:rPr lang="en-US"/>
              <a:t> Conclusion and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BBB8ED-7982-4EEC-B026-B288A03AF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5138"/>
                </a:solidFill>
              </a:rPr>
              <a:t>GEORGE MASON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EC4687-9678-46C6-A1C8-36F4C937E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67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D40F2-31C0-42F1-8BAB-EF548818C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Introduction-Background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13244-B609-4E1E-B7F4-F1CB6438B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 Patient Care Application</a:t>
            </a:r>
          </a:p>
          <a:p>
            <a:pPr lvl="1"/>
            <a:r>
              <a:rPr lang="en-US"/>
              <a:t> Monitoring the patient status</a:t>
            </a:r>
          </a:p>
          <a:p>
            <a:pPr lvl="1"/>
            <a:r>
              <a:rPr lang="en-US"/>
              <a:t> Required for critical patients</a:t>
            </a:r>
          </a:p>
          <a:p>
            <a:pPr lvl="2"/>
            <a:r>
              <a:rPr lang="en-US"/>
              <a:t>Alzheimer, Cancer, Chronic diseases like diabetes etc.</a:t>
            </a:r>
          </a:p>
          <a:p>
            <a:r>
              <a:rPr lang="en-US"/>
              <a:t>Cloud Based Architecture</a:t>
            </a:r>
          </a:p>
          <a:p>
            <a:pPr lvl="1"/>
            <a:r>
              <a:rPr lang="en-US"/>
              <a:t> Real Time monitoring</a:t>
            </a:r>
          </a:p>
          <a:p>
            <a:pPr lvl="1"/>
            <a:r>
              <a:rPr lang="en-US"/>
              <a:t> Emergency Response System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99B36-607E-4D89-B1BB-2AD3FF9DA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 descr="A person holding a device to check blood pressure&#10;&#10;Description automatically generated">
            <a:extLst>
              <a:ext uri="{FF2B5EF4-FFF2-40B4-BE49-F238E27FC236}">
                <a16:creationId xmlns:a16="http://schemas.microsoft.com/office/drawing/2014/main" id="{20B177CE-FCC7-49C1-8F59-B563A27564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09483" y="2106083"/>
            <a:ext cx="3627967" cy="264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987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4157-B839-4F6E-A9AA-7FEE32E71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Introduction-Motivation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44EF7-72CA-403A-ABA8-6AC6C421A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6" y="1952234"/>
            <a:ext cx="5424291" cy="4351338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 Why Healthcare?</a:t>
            </a:r>
          </a:p>
          <a:p>
            <a:pPr lvl="1"/>
            <a:r>
              <a:rPr lang="en-US"/>
              <a:t> Remote Patient Monitoring</a:t>
            </a:r>
          </a:p>
          <a:p>
            <a:pPr lvl="1"/>
            <a:r>
              <a:rPr lang="en-US"/>
              <a:t> Real time data analysis</a:t>
            </a:r>
          </a:p>
          <a:p>
            <a:pPr lvl="1"/>
            <a:r>
              <a:rPr lang="en-US"/>
              <a:t> Disease Management</a:t>
            </a:r>
          </a:p>
          <a:p>
            <a:r>
              <a:rPr lang="en-US"/>
              <a:t>Application Requirements</a:t>
            </a:r>
          </a:p>
          <a:p>
            <a:pPr lvl="1"/>
            <a:r>
              <a:rPr lang="en-US"/>
              <a:t> Functional</a:t>
            </a:r>
          </a:p>
          <a:p>
            <a:pPr lvl="2"/>
            <a:r>
              <a:rPr lang="en-US"/>
              <a:t>Remote monitoring, data collection and analytics, alert and notification etc.</a:t>
            </a:r>
          </a:p>
          <a:p>
            <a:pPr lvl="1"/>
            <a:r>
              <a:rPr lang="en-US"/>
              <a:t> Technical</a:t>
            </a:r>
          </a:p>
          <a:p>
            <a:pPr lvl="2"/>
            <a:r>
              <a:rPr lang="en-US"/>
              <a:t>Scalability, Data security and Privacy, Battery Efficiency and Reliability and so on.</a:t>
            </a:r>
          </a:p>
          <a:p>
            <a:pPr lvl="1"/>
            <a:r>
              <a:rPr lang="en-US"/>
              <a:t> Regulatory</a:t>
            </a:r>
          </a:p>
          <a:p>
            <a:pPr lvl="2"/>
            <a:r>
              <a:rPr lang="en-US"/>
              <a:t>Compliance, Fail-safe, audit and reporting etc.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9F92B-927E-4C73-9A2F-E8DE55834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7" name="Picture 6" descr="A person in a hospital bed&#10;&#10;Description automatically generated">
            <a:extLst>
              <a:ext uri="{FF2B5EF4-FFF2-40B4-BE49-F238E27FC236}">
                <a16:creationId xmlns:a16="http://schemas.microsoft.com/office/drawing/2014/main" id="{75F2BB84-EDEA-4748-B6F8-8AA89CA80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660775" y="2663534"/>
            <a:ext cx="5424291" cy="18442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1144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DCC94-FDEA-49EF-8CBC-E3AE64DD1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Introduction-Contribution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6A999-093A-4F17-BD4D-C428F6DFA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 Secured Patient Monitoring System</a:t>
            </a:r>
          </a:p>
          <a:p>
            <a:pPr lvl="1"/>
            <a:r>
              <a:rPr lang="en-US"/>
              <a:t> Ensuring security and privacy in data acquisition</a:t>
            </a:r>
          </a:p>
          <a:p>
            <a:r>
              <a:rPr lang="en-US"/>
              <a:t>Data Generation Simulation</a:t>
            </a:r>
          </a:p>
          <a:p>
            <a:pPr lvl="1"/>
            <a:r>
              <a:rPr lang="en-US"/>
              <a:t> Simulation tool in python to generate real life data</a:t>
            </a:r>
          </a:p>
          <a:p>
            <a:r>
              <a:rPr lang="en-US"/>
              <a:t>Cloud based Architecture</a:t>
            </a:r>
          </a:p>
          <a:p>
            <a:pPr lvl="1"/>
            <a:r>
              <a:rPr lang="en-US"/>
              <a:t> Leveraging Cloud server to share data between patient and doctor.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539A7-0876-4E46-B656-CFC8ECDF2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92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2431F-17AE-4CA1-B21A-F08F41B44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Introduction-Project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C20E9-C016-4C0A-A20D-168B3E2A6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 Design an IoT based Health Care Application</a:t>
            </a:r>
          </a:p>
          <a:p>
            <a:pPr lvl="1"/>
            <a:r>
              <a:rPr lang="en-US"/>
              <a:t> Sensor Networks collecting patient data</a:t>
            </a:r>
          </a:p>
          <a:p>
            <a:pPr lvl="1"/>
            <a:r>
              <a:rPr lang="en-US"/>
              <a:t> Data Types</a:t>
            </a:r>
          </a:p>
          <a:p>
            <a:pPr lvl="2"/>
            <a:r>
              <a:rPr lang="en-US"/>
              <a:t>Blood pressure, heart rate and so on.</a:t>
            </a:r>
          </a:p>
          <a:p>
            <a:r>
              <a:rPr lang="en-US"/>
              <a:t> Cloud-based Architecture </a:t>
            </a:r>
          </a:p>
          <a:p>
            <a:pPr lvl="1"/>
            <a:r>
              <a:rPr lang="en-US"/>
              <a:t> Data would be synced to cloud server</a:t>
            </a:r>
          </a:p>
          <a:p>
            <a:pPr lvl="1"/>
            <a:r>
              <a:rPr lang="en-US"/>
              <a:t> Introducing alert system</a:t>
            </a:r>
          </a:p>
          <a:p>
            <a:r>
              <a:rPr lang="en-US"/>
              <a:t> Introducing Security and Privacy</a:t>
            </a:r>
          </a:p>
          <a:p>
            <a:pPr lvl="1"/>
            <a:r>
              <a:rPr lang="en-US"/>
              <a:t> Encrypted communication</a:t>
            </a:r>
          </a:p>
          <a:p>
            <a:pPr lvl="1"/>
            <a:r>
              <a:rPr lang="en-US"/>
              <a:t> Secured Access Control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1EC0E-B1DD-49E1-8317-DE4241BE4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5138"/>
                </a:solidFill>
              </a:rPr>
              <a:t>GEORGE MASON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4529B4-74E3-4197-B16D-932EA093C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05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Man with solid fill">
            <a:extLst>
              <a:ext uri="{FF2B5EF4-FFF2-40B4-BE49-F238E27FC236}">
                <a16:creationId xmlns:a16="http://schemas.microsoft.com/office/drawing/2014/main" id="{6EB418C7-DB43-41BA-9ABC-719195F2E6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83433" y="4845814"/>
            <a:ext cx="1471289" cy="14712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572B6A-A694-4900-97C5-FFDFBDFB9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Architecture-Components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C0454-C787-47EE-89B8-CBE5DAF19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5" y="1952234"/>
            <a:ext cx="7145267" cy="4351338"/>
          </a:xfrm>
        </p:spPr>
        <p:txBody>
          <a:bodyPr/>
          <a:lstStyle/>
          <a:p>
            <a:r>
              <a:rPr lang="en-US"/>
              <a:t> Components</a:t>
            </a:r>
          </a:p>
          <a:p>
            <a:pPr lvl="1"/>
            <a:r>
              <a:rPr lang="en-US"/>
              <a:t> IoT device</a:t>
            </a:r>
          </a:p>
          <a:p>
            <a:pPr lvl="2"/>
            <a:r>
              <a:rPr lang="en-US"/>
              <a:t>Collects the patient health data</a:t>
            </a:r>
          </a:p>
          <a:p>
            <a:pPr lvl="1"/>
            <a:r>
              <a:rPr lang="en-US"/>
              <a:t> Smartphone</a:t>
            </a:r>
          </a:p>
          <a:p>
            <a:pPr lvl="2"/>
            <a:r>
              <a:rPr lang="en-US"/>
              <a:t>Gets data from the IoT device</a:t>
            </a:r>
          </a:p>
          <a:p>
            <a:pPr lvl="2"/>
            <a:r>
              <a:rPr lang="en-US"/>
              <a:t>Stores data in the cloud</a:t>
            </a:r>
          </a:p>
          <a:p>
            <a:pPr lvl="2"/>
            <a:r>
              <a:rPr lang="en-US"/>
              <a:t>Can be used to access data for the patient</a:t>
            </a:r>
          </a:p>
          <a:p>
            <a:pPr lvl="1"/>
            <a:r>
              <a:rPr lang="en-US"/>
              <a:t> Cloud Server</a:t>
            </a:r>
          </a:p>
          <a:p>
            <a:pPr lvl="2"/>
            <a:r>
              <a:rPr lang="en-US"/>
              <a:t>Stores the patients data</a:t>
            </a:r>
          </a:p>
          <a:p>
            <a:pPr lvl="2"/>
            <a:r>
              <a:rPr lang="en-US"/>
              <a:t>Doctors can view their individual patient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252AFC-2AE3-4E8A-9686-6858A9001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5138"/>
                </a:solidFill>
              </a:rPr>
              <a:t>GEORGE MASON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7EE363-7B32-4859-B39D-1BEB3884C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Graphic 6" descr="Smart Phone with solid fill">
            <a:extLst>
              <a:ext uri="{FF2B5EF4-FFF2-40B4-BE49-F238E27FC236}">
                <a16:creationId xmlns:a16="http://schemas.microsoft.com/office/drawing/2014/main" id="{D98557B7-D8E1-4BD9-852F-3DE57F0658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63387" y="4908025"/>
            <a:ext cx="620046" cy="6200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078BD6-8AF5-4696-B013-7977A66D92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5363" y="5397022"/>
            <a:ext cx="262098" cy="2620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BE6B42-FB6E-44CF-A6B1-EC5FB6AE0B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041" y="2685400"/>
            <a:ext cx="1749502" cy="174950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6C20AB0-2CB7-4E01-A01E-79E2EB9794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9915" y="1792953"/>
            <a:ext cx="1371382" cy="137138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2717DC-D10D-4ECE-AFC1-5DE6F576ACC0}"/>
              </a:ext>
            </a:extLst>
          </p:cNvPr>
          <p:cNvCxnSpPr>
            <a:cxnSpLocks/>
            <a:stCxn id="13" idx="3"/>
            <a:endCxn id="15" idx="2"/>
          </p:cNvCxnSpPr>
          <p:nvPr/>
        </p:nvCxnSpPr>
        <p:spPr>
          <a:xfrm flipV="1">
            <a:off x="9740543" y="3164335"/>
            <a:ext cx="1025063" cy="395816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7F93B53-4503-439C-ACD3-12C6A1A62704}"/>
              </a:ext>
            </a:extLst>
          </p:cNvPr>
          <p:cNvCxnSpPr>
            <a:cxnSpLocks/>
            <a:stCxn id="7" idx="0"/>
            <a:endCxn id="13" idx="2"/>
          </p:cNvCxnSpPr>
          <p:nvPr/>
        </p:nvCxnSpPr>
        <p:spPr>
          <a:xfrm flipH="1" flipV="1">
            <a:off x="8865792" y="4434902"/>
            <a:ext cx="507618" cy="473123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F81F583-EDE4-4E16-A43A-A9A9E55E00E0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9425885" y="5218049"/>
            <a:ext cx="839478" cy="310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5200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7EF8-BC3F-44D3-9C3B-9C62B569F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Implementation-VM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0C635-4929-47E3-844F-1C82CF816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6" y="1952234"/>
            <a:ext cx="7909422" cy="4351338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 VM Environment:</a:t>
            </a:r>
          </a:p>
          <a:p>
            <a:pPr lvl="1"/>
            <a:r>
              <a:rPr lang="en-US"/>
              <a:t> </a:t>
            </a:r>
            <a:r>
              <a:rPr lang="en-US" b="1"/>
              <a:t>Operating System: Ubuntu</a:t>
            </a:r>
          </a:p>
          <a:p>
            <a:pPr lvl="2"/>
            <a:r>
              <a:rPr lang="en-US"/>
              <a:t>For reliability and robust security features.</a:t>
            </a:r>
          </a:p>
          <a:p>
            <a:pPr lvl="1"/>
            <a:r>
              <a:rPr lang="en-US"/>
              <a:t> </a:t>
            </a:r>
            <a:r>
              <a:rPr lang="en-US" b="1"/>
              <a:t>Purpose: </a:t>
            </a:r>
          </a:p>
          <a:p>
            <a:pPr lvl="2"/>
            <a:r>
              <a:rPr lang="en-US"/>
              <a:t>Hosts the simulation code for generating healthcare data </a:t>
            </a:r>
          </a:p>
          <a:p>
            <a:pPr lvl="2"/>
            <a:r>
              <a:rPr lang="en-US"/>
              <a:t>Acts as an MQTT client to communicate with </a:t>
            </a:r>
            <a:r>
              <a:rPr lang="en-US" err="1"/>
              <a:t>HiveMQ</a:t>
            </a:r>
            <a:r>
              <a:rPr lang="en-US"/>
              <a:t> Cloud.</a:t>
            </a:r>
          </a:p>
          <a:p>
            <a:pPr lvl="1"/>
            <a:r>
              <a:rPr lang="en-US"/>
              <a:t> </a:t>
            </a:r>
            <a:r>
              <a:rPr lang="en-US" b="1"/>
              <a:t>Configuration</a:t>
            </a:r>
          </a:p>
          <a:p>
            <a:pPr lvl="2"/>
            <a:r>
              <a:rPr lang="en-US"/>
              <a:t>Optimized for lightweight performance and real-time data processing.</a:t>
            </a:r>
          </a:p>
          <a:p>
            <a:r>
              <a:rPr lang="en-US"/>
              <a:t>VM Responsibilities:</a:t>
            </a:r>
          </a:p>
          <a:p>
            <a:pPr lvl="1"/>
            <a:r>
              <a:rPr lang="en-US"/>
              <a:t> </a:t>
            </a:r>
            <a:r>
              <a:rPr lang="en-US" b="1"/>
              <a:t>Generate simulated health data.</a:t>
            </a:r>
          </a:p>
          <a:p>
            <a:pPr lvl="1"/>
            <a:r>
              <a:rPr lang="en-US" b="1"/>
              <a:t> Securely transmit data to </a:t>
            </a:r>
            <a:r>
              <a:rPr lang="en-US" b="1" err="1"/>
              <a:t>HiveMQ</a:t>
            </a:r>
            <a:r>
              <a:rPr lang="en-US" b="1"/>
              <a:t> Cloud.</a:t>
            </a:r>
          </a:p>
          <a:p>
            <a:pPr lvl="1"/>
            <a:r>
              <a:rPr lang="en-US" b="1"/>
              <a:t> Ensure consistent connectivity for real-time monitoring.</a:t>
            </a:r>
          </a:p>
          <a:p>
            <a:endParaRPr lang="en-US"/>
          </a:p>
        </p:txBody>
      </p:sp>
      <p:pic>
        <p:nvPicPr>
          <p:cNvPr id="4" name="Picture 4" descr="Canonical publica la hoja de ruta de Ubuntu 24.10">
            <a:extLst>
              <a:ext uri="{FF2B5EF4-FFF2-40B4-BE49-F238E27FC236}">
                <a16:creationId xmlns:a16="http://schemas.microsoft.com/office/drawing/2014/main" id="{9A4F6759-90E6-4A03-99C0-4DFFF0778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78282" y="2626658"/>
            <a:ext cx="3813718" cy="2288231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3F3FCB-89FF-44A2-B6AA-88D167F2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503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998B-6138-47CB-BE5A-4340FB7D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Implementation-</a:t>
            </a:r>
            <a:r>
              <a:rPr lang="en-IN" b="1"/>
              <a:t> </a:t>
            </a:r>
            <a:r>
              <a:rPr lang="en-IN"/>
              <a:t>Securing the VM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E4E31-10C0-44FA-B77F-B18F9116C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66" y="1952234"/>
            <a:ext cx="7174316" cy="4351338"/>
          </a:xfrm>
        </p:spPr>
        <p:txBody>
          <a:bodyPr>
            <a:normAutofit lnSpcReduction="10000"/>
          </a:bodyPr>
          <a:lstStyle/>
          <a:p>
            <a:r>
              <a:rPr lang="en-US"/>
              <a:t>Key Security Measures Implemented:</a:t>
            </a:r>
          </a:p>
          <a:p>
            <a:pPr lvl="1"/>
            <a:r>
              <a:rPr lang="en-US"/>
              <a:t> SSH Access:</a:t>
            </a:r>
          </a:p>
          <a:p>
            <a:pPr lvl="2"/>
            <a:r>
              <a:rPr lang="en-US"/>
              <a:t>Remote access secured with Secure Shell (SSH) protocol.</a:t>
            </a:r>
          </a:p>
          <a:p>
            <a:pPr lvl="2"/>
            <a:r>
              <a:rPr lang="en-US"/>
              <a:t>Port 22 exclusively opened for SSH. </a:t>
            </a:r>
          </a:p>
          <a:p>
            <a:pPr lvl="1"/>
            <a:r>
              <a:rPr lang="en-US"/>
              <a:t> RSA Key-Based Authentication:</a:t>
            </a:r>
          </a:p>
          <a:p>
            <a:pPr lvl="2"/>
            <a:r>
              <a:rPr lang="en-US"/>
              <a:t>RSA key pairs ensure only authorized systems can access the VM</a:t>
            </a:r>
          </a:p>
          <a:p>
            <a:pPr lvl="2"/>
            <a:r>
              <a:rPr lang="en-US"/>
              <a:t>Public key stored securely on the VM</a:t>
            </a:r>
          </a:p>
          <a:p>
            <a:pPr lvl="2"/>
            <a:r>
              <a:rPr lang="en-US"/>
              <a:t>Private key remains confidential with the user.</a:t>
            </a:r>
          </a:p>
          <a:p>
            <a:pPr lvl="1"/>
            <a:r>
              <a:rPr lang="en-US"/>
              <a:t> Firewall Configuration</a:t>
            </a:r>
          </a:p>
          <a:p>
            <a:pPr lvl="2"/>
            <a:r>
              <a:rPr lang="en-US"/>
              <a:t>Limits inbound connections to essential ports (22 for SSH, 8883 for MQTT).</a:t>
            </a:r>
          </a:p>
          <a:p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DB27C62-F278-4B43-BB02-C6E82F6A7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2047" y="2626584"/>
            <a:ext cx="4329953" cy="3002637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BD519-9E6D-471A-9FDF-EDA67A527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FE883-4AC6-394B-8129-6E4BB686DB20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6102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">
      <a:dk1>
        <a:srgbClr val="000000"/>
      </a:dk1>
      <a:lt1>
        <a:srgbClr val="FFFFFF"/>
      </a:lt1>
      <a:dk2>
        <a:srgbClr val="005138"/>
      </a:dk2>
      <a:lt2>
        <a:srgbClr val="E7E6E6"/>
      </a:lt2>
      <a:accent1>
        <a:srgbClr val="045038"/>
      </a:accent1>
      <a:accent2>
        <a:srgbClr val="00412D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912</Words>
  <Application>Microsoft Office PowerPoint</Application>
  <PresentationFormat>Widescreen</PresentationFormat>
  <Paragraphs>190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Candara</vt:lpstr>
      <vt:lpstr>Franklin Gothic Book</vt:lpstr>
      <vt:lpstr>Franklin Gothic Medium</vt:lpstr>
      <vt:lpstr>Helvetica</vt:lpstr>
      <vt:lpstr>Rockwell</vt:lpstr>
      <vt:lpstr>Verdana</vt:lpstr>
      <vt:lpstr>Wingdings</vt:lpstr>
      <vt:lpstr>1_Office Theme</vt:lpstr>
      <vt:lpstr>Data Security of IoT-based smart health care</vt:lpstr>
      <vt:lpstr>Outline</vt:lpstr>
      <vt:lpstr>Introduction-Background</vt:lpstr>
      <vt:lpstr>Introduction-Motivation</vt:lpstr>
      <vt:lpstr>Introduction-Contribution</vt:lpstr>
      <vt:lpstr>Introduction-Project Plan</vt:lpstr>
      <vt:lpstr>Architecture-Components</vt:lpstr>
      <vt:lpstr>Implementation-VM Setup</vt:lpstr>
      <vt:lpstr>Implementation- Securing the VM</vt:lpstr>
      <vt:lpstr>Implementation- HiveMQ Cloud</vt:lpstr>
      <vt:lpstr>Implementation- HiveMQ Cloud</vt:lpstr>
      <vt:lpstr>Implementation- Data Generation</vt:lpstr>
      <vt:lpstr>Implementation- Data Generation</vt:lpstr>
      <vt:lpstr>Implementation-Network Security</vt:lpstr>
      <vt:lpstr>Implementation-Mobile Application</vt:lpstr>
      <vt:lpstr>Implementation-TLS</vt:lpstr>
      <vt:lpstr>Conclusion-Summary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Securing IoT-Based Smart Healthcare Systems by Using Advanced Lightweight Privacy-Preserving Authentication Scheme</dc:title>
  <dc:creator>Md Rashedur Rahman</dc:creator>
  <cp:lastModifiedBy>Divyansh Nigam</cp:lastModifiedBy>
  <cp:revision>1</cp:revision>
  <dcterms:created xsi:type="dcterms:W3CDTF">2024-09-27T15:16:05Z</dcterms:created>
  <dcterms:modified xsi:type="dcterms:W3CDTF">2025-01-30T20:00:09Z</dcterms:modified>
</cp:coreProperties>
</file>